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57" r:id="rId3"/>
    <p:sldId id="293" r:id="rId4"/>
    <p:sldId id="294" r:id="rId5"/>
    <p:sldId id="318" r:id="rId6"/>
    <p:sldId id="316" r:id="rId7"/>
    <p:sldId id="317" r:id="rId8"/>
    <p:sldId id="295" r:id="rId9"/>
    <p:sldId id="296" r:id="rId10"/>
    <p:sldId id="319" r:id="rId11"/>
    <p:sldId id="320" r:id="rId12"/>
    <p:sldId id="297" r:id="rId13"/>
    <p:sldId id="298" r:id="rId14"/>
    <p:sldId id="325" r:id="rId15"/>
    <p:sldId id="299" r:id="rId16"/>
    <p:sldId id="321" r:id="rId17"/>
    <p:sldId id="322" r:id="rId18"/>
    <p:sldId id="323" r:id="rId19"/>
    <p:sldId id="324" r:id="rId20"/>
    <p:sldId id="300" r:id="rId21"/>
    <p:sldId id="301" r:id="rId22"/>
    <p:sldId id="302" r:id="rId23"/>
    <p:sldId id="326" r:id="rId24"/>
    <p:sldId id="327" r:id="rId25"/>
    <p:sldId id="328" r:id="rId26"/>
    <p:sldId id="303" r:id="rId27"/>
    <p:sldId id="329" r:id="rId28"/>
    <p:sldId id="330" r:id="rId29"/>
    <p:sldId id="331" r:id="rId30"/>
    <p:sldId id="304" r:id="rId31"/>
    <p:sldId id="332" r:id="rId32"/>
    <p:sldId id="305" r:id="rId33"/>
    <p:sldId id="306" r:id="rId34"/>
    <p:sldId id="307" r:id="rId35"/>
    <p:sldId id="308" r:id="rId36"/>
    <p:sldId id="309" r:id="rId37"/>
    <p:sldId id="333" r:id="rId38"/>
    <p:sldId id="310" r:id="rId39"/>
    <p:sldId id="315" r:id="rId40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A89C67-94B3-FD03-7512-E9F70C3FA4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272C0A42-757E-BA36-9D4B-7364DCCE7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3A0ACD2-66B0-BBEE-62C1-1FF385C8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4D9DAA0-79AF-A836-5DF1-BD266591C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B966C3D-06BB-2EF4-9AC0-99FB87250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16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3547ED4-526D-E927-EE53-2F23A579C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E36ED7B-6794-AF6A-09A5-5421D9DE3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7755225-40D2-2B53-4CF1-A3A94151C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52FD04-D64B-B47E-C32B-40BC33B95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8C09285-4A8D-78A8-EFBE-15DBB2164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202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641356D-9154-C1E5-3EA4-E045D2F4D4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0E29DAAD-8529-EC3F-CF75-D111B18FA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DBC5010-73E3-86F9-4A4A-4AF068A72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7F3D14F-02BD-1DEE-4282-1031DF1A5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C67475D-2649-9B3F-EE88-FE7084CC6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0865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1D359C-D0F0-E4EC-F129-4231E69A5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018EAE8-D8E2-8FE4-4D18-86270F5F0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5FCA8D6-C73F-C2B4-8544-EB6EA0CEA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A914B09-A818-86AB-232A-50B7B10FB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8169A28-B1C5-E353-E3E8-CD20139D7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879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DB9CAD-C6FE-8645-9A94-F6869318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F0D6DE9-42DA-3B79-CCCE-4C99FEA85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64D1B8A-F96E-2CFB-BD66-EEFACBD48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B05832F-BADC-636C-291D-62F690D6B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BFB879D-EDAF-0772-78F2-A1EA999F5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5158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139F48-5E1A-B04C-2020-D0AA3605F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3E48F8B-CCC2-11F6-6023-230ECE2CA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5ED1D90A-5319-4C70-E04D-CD12CE1C2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63FDD58-F234-0E6F-3823-AE643A981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2621D6E-E38F-84E1-5F57-0DB191769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D0F779B-C668-AB24-085A-CA65A0A70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747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486A74-017C-E794-FD5F-B81FBE551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9D2922D-62D1-B8D0-C979-882AEF1F3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C38CADD-8C8D-B76A-0F9B-833EFC760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13F314B0-5975-BB90-0DFC-EE3715C4C6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3AD281DB-FF63-936E-52DF-7ECF852530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F53083A-1771-5111-2DAD-71232669D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6E373E4D-599B-4CDF-55EC-CBB72FA3D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FF44D64-FA67-C568-BD73-9ADEE8517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923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886EBA-2767-3385-9D18-CCE387A5E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5E3AC64-53ED-9A2E-E228-0AD8F5D34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4DB3A800-F80F-C5C2-053F-AE3A6D4E9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D99C6CEB-A787-CD02-A2B3-706984EC9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1776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1F45875F-EDF4-B2E0-4345-621503CC2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12117E8F-AA33-1939-0114-621BCE1D7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D6CFFBD-69B1-ED5F-854D-A5253C497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9871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B3B7EB2-E8BE-C413-237A-44ACE4DAD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6B7F465-4F33-7D6A-EF61-B748ED86C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970FEAB-E3A6-C982-79E1-5CA78C28C4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F68843C-31B3-71A4-13AA-F9EAE03B7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F9331C3-0C93-2663-7D0F-9A1DD05BC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8C2B424-03EB-EB0F-88C4-54E42CFDF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459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DA549E2-C287-FABF-F2BE-1C16A7548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5411DEE-D34A-74AC-CD7F-503AD6FAB2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E716B74-1791-969F-3E16-ED795E7EA6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99B419F-E72B-6328-83AF-D972B5A43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10AB758-0FC4-7B63-443B-64C9FED39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57898EE-7BB5-C754-A591-38BAAF06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101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468F1A1A-0227-4EBF-6FCB-2399DE324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D998A50-FDE9-515F-7F3B-583B031E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00364C-79B0-4117-67B4-082F2FE0C7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54E215D-381E-D231-CA23-6D8E624C4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A1845A9-70AB-AD42-0AAA-9888AE244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273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10B5906-D3C0-2666-985A-07AB75D709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生成式</a:t>
            </a:r>
            <a:r>
              <a:rPr lang="en-US" altLang="zh-TW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AI</a:t>
            </a:r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技術與數位行銷人才養成班</a:t>
            </a:r>
            <a:br>
              <a:rPr lang="en-US" altLang="zh-TW" sz="49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機器學習與深度學習概論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35476A4-AAE3-2899-90E3-0B3A39E62D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謝欽旭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國立高雄科技大學電子工程系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2025</a:t>
            </a:r>
            <a:r>
              <a:rPr lang="zh-TW" altLang="en-US" dirty="0">
                <a:latin typeface="Book Antiqua" panose="02040602050305030304" pitchFamily="18" charset="0"/>
                <a:ea typeface="標楷體" panose="03000509000000000000" pitchFamily="65" charset="-120"/>
              </a:rPr>
              <a:t> </a:t>
            </a:r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Summer</a:t>
            </a:r>
            <a:endParaRPr lang="zh-TW" altLang="en-US" dirty="0">
              <a:latin typeface="Book Antiqua" panose="02040602050305030304" pitchFamily="18" charset="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5325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8912D0B-73DD-B00A-5964-E18E326C0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001C7FBE-14EC-6464-6580-80E6066BAC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9101" y="1825625"/>
            <a:ext cx="8153798" cy="4351338"/>
          </a:xfrm>
        </p:spPr>
      </p:pic>
    </p:spTree>
    <p:extLst>
      <p:ext uri="{BB962C8B-B14F-4D97-AF65-F5344CB8AC3E}">
        <p14:creationId xmlns:p14="http://schemas.microsoft.com/office/powerpoint/2010/main" val="1205838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5ECF243-71BB-DB74-7DBC-1875285FE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D0294C6E-00BC-70C4-D4B4-0ABC8A06AB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3102" y="1825625"/>
            <a:ext cx="6865796" cy="4351338"/>
          </a:xfrm>
        </p:spPr>
      </p:pic>
    </p:spTree>
    <p:extLst>
      <p:ext uri="{BB962C8B-B14F-4D97-AF65-F5344CB8AC3E}">
        <p14:creationId xmlns:p14="http://schemas.microsoft.com/office/powerpoint/2010/main" val="3241219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0F3EDE8-70E0-CCD9-3C66-48787A659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Padding inputs to control the size of the output feature maps</a:t>
            </a:r>
            <a:endParaRPr lang="zh-TW" altLang="en-US" i="1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17CAFB11-3B6C-9532-6501-0518DD89E9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04279"/>
            <a:ext cx="10515600" cy="3994030"/>
          </a:xfrm>
        </p:spPr>
      </p:pic>
    </p:spTree>
    <p:extLst>
      <p:ext uri="{BB962C8B-B14F-4D97-AF65-F5344CB8AC3E}">
        <p14:creationId xmlns:p14="http://schemas.microsoft.com/office/powerpoint/2010/main" val="3428776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4109680-598A-3EEA-C869-35D1C5CD5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Determining the size of the convolution output</a:t>
            </a:r>
            <a:endParaRPr lang="zh-TW" altLang="en-US" i="1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0BB0EF55-27B6-9BB2-56C8-E72AF1007A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63334"/>
            <a:ext cx="10515600" cy="2675920"/>
          </a:xfrm>
        </p:spPr>
      </p:pic>
    </p:spTree>
    <p:extLst>
      <p:ext uri="{BB962C8B-B14F-4D97-AF65-F5344CB8AC3E}">
        <p14:creationId xmlns:p14="http://schemas.microsoft.com/office/powerpoint/2010/main" val="2567222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96A4EF3-49AF-0D55-F5C1-853E50FD3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67812F6-0588-A82C-3894-AB30186DD8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1D_Conv.ipynb</a:t>
            </a:r>
          </a:p>
          <a:p>
            <a:r>
              <a:rPr lang="en-US" altLang="zh-TW" dirty="0"/>
              <a:t>1d_conv.py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361306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E55B392-C521-AF3A-4797-ACA0A3370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Performing a discrete convolution in 2D</a:t>
            </a:r>
            <a:endParaRPr lang="zh-TW" altLang="en-US" i="1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9BDE3BD1-7809-D7E5-3491-22BCBE2464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818505"/>
            <a:ext cx="10515600" cy="2365578"/>
          </a:xfrm>
        </p:spPr>
      </p:pic>
    </p:spTree>
    <p:extLst>
      <p:ext uri="{BB962C8B-B14F-4D97-AF65-F5344CB8AC3E}">
        <p14:creationId xmlns:p14="http://schemas.microsoft.com/office/powerpoint/2010/main" val="27019328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BE197CE-A8C0-F01F-02A9-567F6F145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3D2F8B1D-71BB-8BA1-A140-AC32E044AA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9001" y="1825625"/>
            <a:ext cx="6993997" cy="4351338"/>
          </a:xfrm>
        </p:spPr>
      </p:pic>
    </p:spTree>
    <p:extLst>
      <p:ext uri="{BB962C8B-B14F-4D97-AF65-F5344CB8AC3E}">
        <p14:creationId xmlns:p14="http://schemas.microsoft.com/office/powerpoint/2010/main" val="41875228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A9F3366-D02A-5171-27D2-F29F7D8BD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AD6E1856-B9C7-4546-8F50-EE4D16DF76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0205" y="2172238"/>
            <a:ext cx="7811590" cy="3658111"/>
          </a:xfrm>
        </p:spPr>
      </p:pic>
    </p:spTree>
    <p:extLst>
      <p:ext uri="{BB962C8B-B14F-4D97-AF65-F5344CB8AC3E}">
        <p14:creationId xmlns:p14="http://schemas.microsoft.com/office/powerpoint/2010/main" val="19227158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9FE99E-B8E8-FF9D-8FB4-82E764AFB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D6CCAAFD-3B0F-8852-E056-4D84C19CC8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7174" y="1825625"/>
            <a:ext cx="9257652" cy="4351338"/>
          </a:xfrm>
        </p:spPr>
      </p:pic>
    </p:spTree>
    <p:extLst>
      <p:ext uri="{BB962C8B-B14F-4D97-AF65-F5344CB8AC3E}">
        <p14:creationId xmlns:p14="http://schemas.microsoft.com/office/powerpoint/2010/main" val="9489808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A09D0A-F778-6885-BD9B-18055CAC2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內容版面配置區 6">
            <a:extLst>
              <a:ext uri="{FF2B5EF4-FFF2-40B4-BE49-F238E27FC236}">
                <a16:creationId xmlns:a16="http://schemas.microsoft.com/office/drawing/2014/main" id="{25B2DF4B-7E70-B261-95BE-36F7F78BE6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2D_Conv.ipynb</a:t>
            </a:r>
          </a:p>
          <a:p>
            <a:r>
              <a:rPr lang="en-US" altLang="zh-TW" dirty="0"/>
              <a:t>2d_conv.py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02331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66AFD15-4B3A-5D4A-34D3-4E577285D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Chapter 14: Classifying Images with Deep Convolutional Neural Networks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7A3345-6063-20F6-AACB-5F670EE3C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Previous Chapter</a:t>
            </a:r>
            <a:r>
              <a:rPr lang="en-US" altLang="zh-TW" dirty="0"/>
              <a:t>: Covered </a:t>
            </a:r>
            <a:r>
              <a:rPr lang="en-US" altLang="zh-TW" dirty="0" err="1"/>
              <a:t>PyTorch</a:t>
            </a:r>
            <a:r>
              <a:rPr lang="en-US" altLang="zh-TW" dirty="0"/>
              <a:t> neural networks, automatic differentiation, tensors, decorating functions, and `</a:t>
            </a:r>
            <a:r>
              <a:rPr lang="en-US" altLang="zh-TW" dirty="0" err="1"/>
              <a:t>torch.nn</a:t>
            </a:r>
            <a:r>
              <a:rPr lang="en-US" altLang="zh-TW" dirty="0"/>
              <a:t>`.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Current Chapter Focus</a:t>
            </a:r>
            <a:r>
              <a:rPr lang="en-US" altLang="zh-TW" dirty="0"/>
              <a:t>: Introduction to convolutional neural networks (CNNs) for image classification, using a bottom-up approach.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Topics Covered</a:t>
            </a:r>
            <a:r>
              <a:rPr lang="en-US" altLang="zh-TW" dirty="0"/>
              <a:t>:  </a:t>
            </a:r>
          </a:p>
          <a:p>
            <a:pPr lvl="1"/>
            <a:r>
              <a:rPr lang="en-US" altLang="zh-TW" dirty="0"/>
              <a:t>Convolution operations in 1D and 2D.  </a:t>
            </a:r>
          </a:p>
          <a:p>
            <a:pPr lvl="1"/>
            <a:r>
              <a:rPr lang="en-US" altLang="zh-TW" dirty="0"/>
              <a:t>Fundamental components of CNN architectures.  </a:t>
            </a:r>
          </a:p>
          <a:p>
            <a:pPr lvl="1"/>
            <a:r>
              <a:rPr lang="en-US" altLang="zh-TW" dirty="0"/>
              <a:t>Implementing deep CNNs in </a:t>
            </a:r>
            <a:r>
              <a:rPr lang="en-US" altLang="zh-TW" dirty="0" err="1"/>
              <a:t>PyTorch</a:t>
            </a:r>
            <a:r>
              <a:rPr lang="en-US" altLang="zh-TW" dirty="0"/>
              <a:t>.  </a:t>
            </a:r>
          </a:p>
          <a:p>
            <a:pPr lvl="1"/>
            <a:r>
              <a:rPr lang="en-US" altLang="zh-TW" dirty="0"/>
              <a:t>Data augmentation techniques for improving model generalization.  </a:t>
            </a:r>
          </a:p>
          <a:p>
            <a:pPr lvl="1"/>
            <a:r>
              <a:rPr lang="en-US" altLang="zh-TW" dirty="0"/>
              <a:t>Building a facial CNN classifier to detect smiles.  </a:t>
            </a:r>
          </a:p>
        </p:txBody>
      </p:sp>
    </p:spTree>
    <p:extLst>
      <p:ext uri="{BB962C8B-B14F-4D97-AF65-F5344CB8AC3E}">
        <p14:creationId xmlns:p14="http://schemas.microsoft.com/office/powerpoint/2010/main" val="27131470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5B001CE-6B06-1D26-CA35-C803260A8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Subsampling layers</a:t>
            </a:r>
            <a:endParaRPr lang="zh-TW" altLang="en-US" dirty="0"/>
          </a:p>
        </p:txBody>
      </p:sp>
      <p:pic>
        <p:nvPicPr>
          <p:cNvPr id="4" name="內容版面配置區 4">
            <a:extLst>
              <a:ext uri="{FF2B5EF4-FFF2-40B4-BE49-F238E27FC236}">
                <a16:creationId xmlns:a16="http://schemas.microsoft.com/office/drawing/2014/main" id="{A4B54F22-37FB-3744-1537-71E77B97EB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6442" y="1900738"/>
            <a:ext cx="7459116" cy="4201111"/>
          </a:xfrm>
        </p:spPr>
      </p:pic>
    </p:spTree>
    <p:extLst>
      <p:ext uri="{BB962C8B-B14F-4D97-AF65-F5344CB8AC3E}">
        <p14:creationId xmlns:p14="http://schemas.microsoft.com/office/powerpoint/2010/main" val="538305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70C313F-BB0F-3C36-870C-155F4AFB4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Putting everything together – implementing a CNN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896F2B4-040D-D71E-7BAB-A7D09346E4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Traditional NNs</a:t>
            </a:r>
            <a:r>
              <a:rPr lang="en-US" altLang="zh-TW" dirty="0"/>
              <a:t>: Core operation is matrix multiplication (`z = </a:t>
            </a:r>
            <a:r>
              <a:rPr lang="en-US" altLang="zh-TW" dirty="0" err="1"/>
              <a:t>Wx</a:t>
            </a:r>
            <a:r>
              <a:rPr lang="en-US" altLang="zh-TW" dirty="0"/>
              <a:t> + b`), where pixel data (`x`) is connected to hidden units via weight matrix (`W`).  </a:t>
            </a:r>
          </a:p>
          <a:p>
            <a:r>
              <a:rPr lang="en-US" altLang="zh-TW" b="1" dirty="0"/>
              <a:t>CNNs</a:t>
            </a:r>
            <a:r>
              <a:rPr lang="en-US" altLang="zh-TW" dirty="0"/>
              <a:t>: Replace matrix multiplication with </a:t>
            </a:r>
            <a:r>
              <a:rPr lang="en-US" altLang="zh-TW" b="1" dirty="0"/>
              <a:t>convolution operations</a:t>
            </a:r>
            <a:r>
              <a:rPr lang="en-US" altLang="zh-TW" dirty="0"/>
              <a:t>, processing pixel data (`X`) in a height × width arrangement.  </a:t>
            </a:r>
          </a:p>
          <a:p>
            <a:r>
              <a:rPr lang="en-US" altLang="zh-TW" b="1" dirty="0"/>
              <a:t>Activation Function</a:t>
            </a:r>
            <a:r>
              <a:rPr lang="en-US" altLang="zh-TW" dirty="0"/>
              <a:t>: Applies non-linearity (`A(</a:t>
            </a:r>
            <a:r>
              <a:rPr lang="zh-TW" altLang="en-US" dirty="0"/>
              <a:t>𝒁</a:t>
            </a:r>
            <a:r>
              <a:rPr lang="en-US" altLang="zh-TW" dirty="0"/>
              <a:t>) = σ(</a:t>
            </a:r>
            <a:r>
              <a:rPr lang="zh-TW" altLang="en-US" dirty="0"/>
              <a:t>𝒁</a:t>
            </a:r>
            <a:r>
              <a:rPr lang="en-US" altLang="zh-TW" dirty="0"/>
              <a:t>)`) to pre-activations, similar to traditional NNs.  </a:t>
            </a:r>
          </a:p>
          <a:p>
            <a:r>
              <a:rPr lang="en-US" altLang="zh-TW" b="1" dirty="0"/>
              <a:t>Subsampling (Pooling): </a:t>
            </a:r>
            <a:r>
              <a:rPr lang="en-US" altLang="zh-TW" dirty="0"/>
              <a:t>A key CNN component that reduces spatial dimensions while retaining important features—differs from layers with trainable parameters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959373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F068037-4A43-044A-91D1-FA98634BE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Working with multiple input or color channels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987C6F6-2905-9F66-A886-08608E0646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b="1" dirty="0"/>
              <a:t>Input Structure</a:t>
            </a:r>
            <a:r>
              <a:rPr lang="en-US" altLang="zh-TW" dirty="0"/>
              <a:t>: CNN input consists of one or more 2D arrays (`N1 × N2`), representing image height and width.  </a:t>
            </a:r>
          </a:p>
          <a:p>
            <a:r>
              <a:rPr lang="en-US" altLang="zh-TW" b="1" dirty="0"/>
              <a:t>Channels</a:t>
            </a:r>
            <a:r>
              <a:rPr lang="en-US" altLang="zh-TW" dirty="0"/>
              <a:t>:  </a:t>
            </a:r>
          </a:p>
          <a:p>
            <a:pPr lvl="1"/>
            <a:r>
              <a:rPr lang="en-US" altLang="zh-TW" dirty="0"/>
              <a:t>RGB images have </a:t>
            </a:r>
            <a:r>
              <a:rPr lang="en-US" altLang="zh-TW" b="1" dirty="0"/>
              <a:t>three</a:t>
            </a:r>
            <a:r>
              <a:rPr lang="en-US" altLang="zh-TW" dirty="0"/>
              <a:t> channels (`</a:t>
            </a:r>
            <a:r>
              <a:rPr lang="en-US" altLang="zh-TW" dirty="0" err="1"/>
              <a:t>Cin</a:t>
            </a:r>
            <a:r>
              <a:rPr lang="en-US" altLang="zh-TW" dirty="0"/>
              <a:t> = 3`: red, green, blue).  </a:t>
            </a:r>
          </a:p>
          <a:p>
            <a:pPr lvl="1"/>
            <a:r>
              <a:rPr lang="en-US" altLang="zh-TW" dirty="0"/>
              <a:t>Grayscale images have </a:t>
            </a:r>
            <a:r>
              <a:rPr lang="en-US" altLang="zh-TW" b="1" dirty="0"/>
              <a:t>one</a:t>
            </a:r>
            <a:r>
              <a:rPr lang="en-US" altLang="zh-TW" dirty="0"/>
              <a:t> channel (`</a:t>
            </a:r>
            <a:r>
              <a:rPr lang="en-US" altLang="zh-TW" dirty="0" err="1"/>
              <a:t>Cin</a:t>
            </a:r>
            <a:r>
              <a:rPr lang="en-US" altLang="zh-TW" dirty="0"/>
              <a:t> = 1`).  </a:t>
            </a:r>
          </a:p>
          <a:p>
            <a:r>
              <a:rPr lang="en-US" altLang="zh-TW" b="1" dirty="0"/>
              <a:t>Tensor Representation</a:t>
            </a:r>
            <a:r>
              <a:rPr lang="en-US" altLang="zh-TW" dirty="0"/>
              <a:t>: Inputs are stored as rank-3 tensors (`X[N1 × N2 × </a:t>
            </a:r>
            <a:r>
              <a:rPr lang="en-US" altLang="zh-TW" dirty="0" err="1"/>
              <a:t>Cin</a:t>
            </a:r>
            <a:r>
              <a:rPr lang="en-US" altLang="zh-TW" dirty="0"/>
              <a:t>]`).  </a:t>
            </a:r>
          </a:p>
          <a:p>
            <a:r>
              <a:rPr lang="en-US" altLang="zh-TW" b="1" dirty="0"/>
              <a:t>Handling Multiple Channels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Convolution is performed </a:t>
            </a:r>
            <a:r>
              <a:rPr lang="en-US" altLang="zh-TW" b="1" dirty="0"/>
              <a:t>separately</a:t>
            </a:r>
            <a:r>
              <a:rPr lang="en-US" altLang="zh-TW" dirty="0"/>
              <a:t> for each channel.  </a:t>
            </a:r>
          </a:p>
          <a:p>
            <a:pPr lvl="1"/>
            <a:r>
              <a:rPr lang="en-US" altLang="zh-TW" dirty="0"/>
              <a:t>Each channel has its own kernel (`W[:, :, c]`).  </a:t>
            </a:r>
          </a:p>
          <a:p>
            <a:pPr lvl="1"/>
            <a:r>
              <a:rPr lang="en-US" altLang="zh-TW" dirty="0"/>
              <a:t>Results are summed via </a:t>
            </a:r>
            <a:r>
              <a:rPr lang="en-US" altLang="zh-TW" b="1" dirty="0"/>
              <a:t>matrix summation </a:t>
            </a:r>
            <a:r>
              <a:rPr lang="en-US" altLang="zh-TW" dirty="0"/>
              <a:t>to form the final feature map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012813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581C2BE-E672-479A-17CB-A1B2389C3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045462B5-583B-F5F0-2C40-36013BB1AA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3256" y="2862897"/>
            <a:ext cx="9945488" cy="2276793"/>
          </a:xfrm>
        </p:spPr>
      </p:pic>
    </p:spTree>
    <p:extLst>
      <p:ext uri="{BB962C8B-B14F-4D97-AF65-F5344CB8AC3E}">
        <p14:creationId xmlns:p14="http://schemas.microsoft.com/office/powerpoint/2010/main" val="10730760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9289451-14C8-1BC0-5EF3-2A2EB80B8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49DCC59B-8B15-88DD-F0AD-542B10C6D8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26205"/>
            <a:ext cx="10515600" cy="3350178"/>
          </a:xfrm>
        </p:spPr>
      </p:pic>
    </p:spTree>
    <p:extLst>
      <p:ext uri="{BB962C8B-B14F-4D97-AF65-F5344CB8AC3E}">
        <p14:creationId xmlns:p14="http://schemas.microsoft.com/office/powerpoint/2010/main" val="12570046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8EEEF14-813F-2802-FD09-2CA440929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1B706B26-D9CE-7CA6-7A3F-BA9E705B05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0331" y="1825625"/>
            <a:ext cx="8231337" cy="4351338"/>
          </a:xfrm>
        </p:spPr>
      </p:pic>
    </p:spTree>
    <p:extLst>
      <p:ext uri="{BB962C8B-B14F-4D97-AF65-F5344CB8AC3E}">
        <p14:creationId xmlns:p14="http://schemas.microsoft.com/office/powerpoint/2010/main" val="24059013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6E5D323-FA9F-7D44-0AD6-C2513EC5A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Regularizing an NN with L2 regularization and dropout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8E88F57-9896-597F-1DDF-CE042D3472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zh-TW" b="1" dirty="0"/>
              <a:t>Network Size Considerations</a:t>
            </a:r>
            <a:r>
              <a:rPr lang="en-US" altLang="zh-TW" dirty="0"/>
              <a:t>:  </a:t>
            </a:r>
          </a:p>
          <a:p>
            <a:pPr lvl="1"/>
            <a:r>
              <a:rPr lang="en-US" altLang="zh-TW" dirty="0"/>
              <a:t>Balancing model complexity is crucial for performance.  </a:t>
            </a:r>
          </a:p>
          <a:p>
            <a:pPr lvl="1"/>
            <a:r>
              <a:rPr lang="en-US" altLang="zh-TW" dirty="0"/>
              <a:t>Small networks risk </a:t>
            </a:r>
            <a:r>
              <a:rPr lang="en-US" altLang="zh-TW" b="1" dirty="0"/>
              <a:t>underfitting</a:t>
            </a:r>
            <a:r>
              <a:rPr lang="en-US" altLang="zh-TW" dirty="0"/>
              <a:t> (low capacity, poor generalization).  </a:t>
            </a:r>
          </a:p>
          <a:p>
            <a:pPr lvl="1"/>
            <a:r>
              <a:rPr lang="en-US" altLang="zh-TW" dirty="0"/>
              <a:t>Large networks risk </a:t>
            </a:r>
            <a:r>
              <a:rPr lang="en-US" altLang="zh-TW" b="1" dirty="0"/>
              <a:t>overfitting</a:t>
            </a:r>
            <a:r>
              <a:rPr lang="en-US" altLang="zh-TW" dirty="0"/>
              <a:t> (memorizing training data, poor test performance).  </a:t>
            </a:r>
          </a:p>
          <a:p>
            <a:r>
              <a:rPr lang="en-US" altLang="zh-TW" b="1" dirty="0"/>
              <a:t>Capacity &amp; Complexity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The </a:t>
            </a:r>
            <a:r>
              <a:rPr lang="en-US" altLang="zh-TW" b="1" dirty="0"/>
              <a:t>capacity</a:t>
            </a:r>
            <a:r>
              <a:rPr lang="en-US" altLang="zh-TW" dirty="0"/>
              <a:t> of a network defines the complexity of functions it can approximate.  </a:t>
            </a:r>
          </a:p>
          <a:p>
            <a:pPr lvl="1"/>
            <a:r>
              <a:rPr lang="en-US" altLang="zh-TW" dirty="0"/>
              <a:t>Real-world problems don’t always have a predefined optimal network size.  </a:t>
            </a:r>
          </a:p>
          <a:p>
            <a:pPr lvl="1"/>
            <a:r>
              <a:rPr lang="en-US" altLang="zh-TW" dirty="0"/>
              <a:t>Best practice: Start with </a:t>
            </a:r>
            <a:r>
              <a:rPr lang="en-US" altLang="zh-TW" b="1" dirty="0"/>
              <a:t>slightly higher capacity </a:t>
            </a:r>
            <a:r>
              <a:rPr lang="en-US" altLang="zh-TW" dirty="0"/>
              <a:t>than needed, then apply regularization.  </a:t>
            </a:r>
          </a:p>
          <a:p>
            <a:r>
              <a:rPr lang="en-US" altLang="zh-TW" b="1" dirty="0"/>
              <a:t>Regularization Techniques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/>
              <a:t>L1 &amp; L2 regularization</a:t>
            </a:r>
            <a:r>
              <a:rPr lang="en-US" altLang="zh-TW" dirty="0"/>
              <a:t>: Adds penalties to the loss function, shrinking weight parameters.  </a:t>
            </a:r>
          </a:p>
          <a:p>
            <a:pPr lvl="1"/>
            <a:r>
              <a:rPr lang="en-US" altLang="zh-TW" b="1" dirty="0"/>
              <a:t>L2 regularization</a:t>
            </a:r>
            <a:r>
              <a:rPr lang="en-US" altLang="zh-TW" dirty="0"/>
              <a:t> (more common) can be implemented in </a:t>
            </a:r>
            <a:r>
              <a:rPr lang="en-US" altLang="zh-TW" dirty="0" err="1"/>
              <a:t>PyTorch</a:t>
            </a:r>
            <a:r>
              <a:rPr lang="en-US" altLang="zh-TW" dirty="0"/>
              <a:t> via `</a:t>
            </a:r>
            <a:r>
              <a:rPr lang="en-US" altLang="zh-TW" dirty="0" err="1"/>
              <a:t>torch.nn.Linear</a:t>
            </a:r>
            <a:r>
              <a:rPr lang="en-US" altLang="zh-TW" dirty="0"/>
              <a:t>`.  </a:t>
            </a:r>
          </a:p>
          <a:p>
            <a:pPr lvl="1"/>
            <a:r>
              <a:rPr lang="en-US" altLang="zh-TW" b="1" dirty="0"/>
              <a:t>Dropout</a:t>
            </a:r>
            <a:r>
              <a:rPr lang="en-US" altLang="zh-TW" dirty="0"/>
              <a:t>: Another method to prevent overfitting, discussed later in the section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994272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A8136F5-BB9D-6B41-6B85-2F68EB005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8143B5-C09E-A706-26DB-69C2CC3431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Regulization.ipynb</a:t>
            </a:r>
            <a:endParaRPr lang="en-US" altLang="zh-TW" dirty="0"/>
          </a:p>
          <a:p>
            <a:r>
              <a:rPr lang="en-US" altLang="zh-TW" dirty="0"/>
              <a:t>regulization.py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122309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D6E2A85-C183-B9A1-5A1F-D6098D4D8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A667176-518C-7FBB-6647-1E7BB33238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TW" b="1" dirty="0"/>
              <a:t>Purpose</a:t>
            </a:r>
            <a:r>
              <a:rPr lang="en-US" altLang="zh-TW" dirty="0"/>
              <a:t>: Dropout is a regularization technique designed to </a:t>
            </a:r>
            <a:r>
              <a:rPr lang="en-US" altLang="zh-TW" b="1" dirty="0"/>
              <a:t>prevent overfitting </a:t>
            </a:r>
            <a:r>
              <a:rPr lang="en-US" altLang="zh-TW" dirty="0"/>
              <a:t>and improve generalization performance in deep networks.  </a:t>
            </a:r>
          </a:p>
          <a:p>
            <a:r>
              <a:rPr lang="en-US" altLang="zh-TW" b="1" dirty="0"/>
              <a:t>Process</a:t>
            </a:r>
            <a:r>
              <a:rPr lang="en-US" altLang="zh-TW" dirty="0"/>
              <a:t>:  </a:t>
            </a:r>
          </a:p>
          <a:p>
            <a:pPr lvl="1"/>
            <a:r>
              <a:rPr lang="en-US" altLang="zh-TW" dirty="0"/>
              <a:t>During training, </a:t>
            </a:r>
            <a:r>
              <a:rPr lang="en-US" altLang="zh-TW" b="1" dirty="0"/>
              <a:t>a fraction of hidden units is randomly dropped </a:t>
            </a:r>
            <a:r>
              <a:rPr lang="en-US" altLang="zh-TW" dirty="0"/>
              <a:t>at each iteration.  </a:t>
            </a:r>
          </a:p>
          <a:p>
            <a:pPr lvl="1"/>
            <a:r>
              <a:rPr lang="en-US" altLang="zh-TW" dirty="0"/>
              <a:t>Common dropout probability: `</a:t>
            </a:r>
            <a:r>
              <a:rPr lang="en-US" altLang="zh-TW" dirty="0" err="1"/>
              <a:t>pdrop</a:t>
            </a:r>
            <a:r>
              <a:rPr lang="en-US" altLang="zh-TW" dirty="0"/>
              <a:t> = 0.5`, meaning </a:t>
            </a:r>
            <a:r>
              <a:rPr lang="en-US" altLang="zh-TW" b="1" dirty="0"/>
              <a:t>50% of neurons are deactivated </a:t>
            </a:r>
            <a:r>
              <a:rPr lang="en-US" altLang="zh-TW" dirty="0"/>
              <a:t>temporarily.  </a:t>
            </a:r>
          </a:p>
          <a:p>
            <a:pPr lvl="1"/>
            <a:r>
              <a:rPr lang="en-US" altLang="zh-TW" dirty="0"/>
              <a:t>Remaining weights are </a:t>
            </a:r>
            <a:r>
              <a:rPr lang="en-US" altLang="zh-TW" b="1" dirty="0"/>
              <a:t>rescaled</a:t>
            </a:r>
            <a:r>
              <a:rPr lang="en-US" altLang="zh-TW" dirty="0"/>
              <a:t> to compensate for missing neurons.  </a:t>
            </a:r>
          </a:p>
          <a:p>
            <a:r>
              <a:rPr lang="en-US" altLang="zh-TW" b="1" dirty="0"/>
              <a:t>Effect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Forces the network to </a:t>
            </a:r>
            <a:r>
              <a:rPr lang="en-US" altLang="zh-TW" b="1" dirty="0"/>
              <a:t>learn redundant feature representations</a:t>
            </a:r>
            <a:r>
              <a:rPr lang="en-US" altLang="zh-TW" dirty="0"/>
              <a:t>, preventing reliance on specific neurons.  </a:t>
            </a:r>
          </a:p>
          <a:p>
            <a:pPr lvl="1"/>
            <a:r>
              <a:rPr lang="en-US" altLang="zh-TW" dirty="0"/>
              <a:t>Encourages </a:t>
            </a:r>
            <a:r>
              <a:rPr lang="en-US" altLang="zh-TW" b="1" dirty="0"/>
              <a:t>robust feature extraction</a:t>
            </a:r>
            <a:r>
              <a:rPr lang="en-US" altLang="zh-TW" dirty="0"/>
              <a:t>, improving performance on unseen data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904030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9B1194A-D955-389A-C929-5C8B0E98D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45A093FA-B16E-D7C6-2890-2A7786F270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7572" y="1825625"/>
            <a:ext cx="7456856" cy="4351338"/>
          </a:xfrm>
        </p:spPr>
      </p:pic>
    </p:spTree>
    <p:extLst>
      <p:ext uri="{BB962C8B-B14F-4D97-AF65-F5344CB8AC3E}">
        <p14:creationId xmlns:p14="http://schemas.microsoft.com/office/powerpoint/2010/main" val="1932984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F0BB210-5B35-FA9A-63F6-96805747A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The building blocks of CNNs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4DA404B-6C5D-E8E5-ECD0-74820E4711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CNN Origins:</a:t>
            </a:r>
            <a:r>
              <a:rPr lang="en-US" altLang="zh-TW" dirty="0"/>
              <a:t> Inspired by the human visual cortex, designed for object recognition.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Historical Development:</a:t>
            </a:r>
            <a:r>
              <a:rPr lang="en-US" altLang="zh-TW" dirty="0"/>
              <a:t> First introduced in the 1990s by Yann </a:t>
            </a:r>
            <a:r>
              <a:rPr lang="en-US" altLang="zh-TW" dirty="0" err="1"/>
              <a:t>LeCun</a:t>
            </a:r>
            <a:r>
              <a:rPr lang="en-US" altLang="zh-TW" dirty="0"/>
              <a:t> for handwritten digit classification (</a:t>
            </a:r>
            <a:r>
              <a:rPr lang="en-US" altLang="zh-TW" dirty="0" err="1"/>
              <a:t>NeurIPS</a:t>
            </a:r>
            <a:r>
              <a:rPr lang="en-US" altLang="zh-TW" dirty="0"/>
              <a:t>, 1989).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Impact:</a:t>
            </a:r>
            <a:r>
              <a:rPr lang="en-US" altLang="zh-TW" dirty="0"/>
              <a:t> CNNs revolutionized computer vision, making feedforward networks highly effective for image classification.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Recognition:</a:t>
            </a:r>
            <a:r>
              <a:rPr lang="en-US" altLang="zh-TW" dirty="0"/>
              <a:t> Yann </a:t>
            </a:r>
            <a:r>
              <a:rPr lang="en-US" altLang="zh-TW" dirty="0" err="1"/>
              <a:t>LeCun</a:t>
            </a:r>
            <a:r>
              <a:rPr lang="en-US" altLang="zh-TW" dirty="0"/>
              <a:t>, along with </a:t>
            </a:r>
            <a:r>
              <a:rPr lang="en-US" altLang="zh-TW" dirty="0" err="1"/>
              <a:t>Yoshua</a:t>
            </a:r>
            <a:r>
              <a:rPr lang="en-US" altLang="zh-TW" dirty="0"/>
              <a:t> </a:t>
            </a:r>
            <a:r>
              <a:rPr lang="en-US" altLang="zh-TW" dirty="0" err="1"/>
              <a:t>Bengio</a:t>
            </a:r>
            <a:r>
              <a:rPr lang="en-US" altLang="zh-TW" dirty="0"/>
              <a:t> and Geoffrey Hinton, received the Turing Award in 2019 for contributions to AI.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Upcoming Topics: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Why CNNs are known as “feature extraction layers.”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Theoretical foundations of convolution operations.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Practical examples of computing convolutions in 1D and 2D.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301536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1D8D475-C0DE-DB31-D770-44C17D523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Loss functions for classification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40504F0-982C-9BE3-43F4-156FF68768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Activation Functions in Neural Networks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 err="1"/>
              <a:t>ReLU</a:t>
            </a:r>
            <a:r>
              <a:rPr lang="en-US" altLang="zh-TW" dirty="0"/>
              <a:t>: Commonly used in hidden layers to introduce non-linearity.  </a:t>
            </a:r>
          </a:p>
          <a:p>
            <a:pPr lvl="1"/>
            <a:r>
              <a:rPr lang="en-US" altLang="zh-TW" b="1" dirty="0"/>
              <a:t>Sigmoid &amp; </a:t>
            </a:r>
            <a:r>
              <a:rPr lang="en-US" altLang="zh-TW" b="1" dirty="0" err="1"/>
              <a:t>Softmax</a:t>
            </a:r>
            <a:r>
              <a:rPr lang="en-US" altLang="zh-TW" dirty="0"/>
              <a:t>: Used in output layers for classification tasks.  </a:t>
            </a:r>
          </a:p>
          <a:p>
            <a:pPr lvl="1"/>
            <a:r>
              <a:rPr lang="en-US" altLang="zh-TW" b="1" dirty="0"/>
              <a:t>Logits vs. Probabilities</a:t>
            </a:r>
            <a:r>
              <a:rPr lang="en-US" altLang="zh-TW" dirty="0"/>
              <a:t>: Without sigmoid/</a:t>
            </a:r>
            <a:r>
              <a:rPr lang="en-US" altLang="zh-TW" dirty="0" err="1"/>
              <a:t>softmax</a:t>
            </a:r>
            <a:r>
              <a:rPr lang="en-US" altLang="zh-TW" dirty="0"/>
              <a:t>, the model outputs raw logits instead of probabilities.  </a:t>
            </a:r>
          </a:p>
          <a:p>
            <a:r>
              <a:rPr lang="en-US" altLang="zh-TW" b="1" dirty="0"/>
              <a:t>Choosing the Right Loss Function for Classification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/>
              <a:t>Binary Classification</a:t>
            </a:r>
            <a:r>
              <a:rPr lang="en-US" altLang="zh-TW" dirty="0"/>
              <a:t>: Uses </a:t>
            </a:r>
            <a:r>
              <a:rPr lang="en-US" altLang="zh-TW" b="1" dirty="0"/>
              <a:t>Binary Cross-Entropy </a:t>
            </a:r>
            <a:r>
              <a:rPr lang="en-US" altLang="zh-TW" dirty="0"/>
              <a:t>(single output unit).  </a:t>
            </a:r>
          </a:p>
          <a:p>
            <a:pPr lvl="1"/>
            <a:r>
              <a:rPr lang="en-US" altLang="zh-TW" b="1" dirty="0"/>
              <a:t>Multiclass Classification</a:t>
            </a:r>
            <a:r>
              <a:rPr lang="en-US" altLang="zh-TW" dirty="0"/>
              <a:t>: Uses </a:t>
            </a:r>
            <a:r>
              <a:rPr lang="en-US" altLang="zh-TW" b="1" dirty="0"/>
              <a:t>Categorical Cross-Entropy </a:t>
            </a:r>
            <a:r>
              <a:rPr lang="en-US" altLang="zh-TW" dirty="0"/>
              <a:t>(</a:t>
            </a:r>
            <a:r>
              <a:rPr lang="en-US" altLang="zh-TW" dirty="0" err="1"/>
              <a:t>softmax</a:t>
            </a:r>
            <a:r>
              <a:rPr lang="en-US" altLang="zh-TW" dirty="0"/>
              <a:t> applied at the output).  </a:t>
            </a:r>
          </a:p>
          <a:p>
            <a:pPr lvl="1"/>
            <a:r>
              <a:rPr lang="en-US" altLang="zh-TW" dirty="0"/>
              <a:t>In </a:t>
            </a:r>
            <a:r>
              <a:rPr lang="en-US" altLang="zh-TW" dirty="0" err="1"/>
              <a:t>PyTorch</a:t>
            </a:r>
            <a:r>
              <a:rPr lang="en-US" altLang="zh-TW" dirty="0"/>
              <a:t> (`</a:t>
            </a:r>
            <a:r>
              <a:rPr lang="en-US" altLang="zh-TW" dirty="0" err="1"/>
              <a:t>torch.nn</a:t>
            </a:r>
            <a:r>
              <a:rPr lang="en-US" altLang="zh-TW" dirty="0"/>
              <a:t>`), categorical cross-entropy loss expects integer labels (e.g., `y=2` for class index 2).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122908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9826CCF-5FC3-A88D-1F96-052350FA1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6F0CB0EB-7F73-2E91-F03B-FBEDE3B2DA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8987" y="1825625"/>
            <a:ext cx="9374025" cy="4351338"/>
          </a:xfrm>
        </p:spPr>
      </p:pic>
    </p:spTree>
    <p:extLst>
      <p:ext uri="{BB962C8B-B14F-4D97-AF65-F5344CB8AC3E}">
        <p14:creationId xmlns:p14="http://schemas.microsoft.com/office/powerpoint/2010/main" val="23396806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CF343F7-4610-03D0-DB44-B6CDB3096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Implementing a deep CNN using </a:t>
            </a:r>
            <a:r>
              <a:rPr lang="en-US" altLang="zh-TW" b="1" dirty="0" err="1"/>
              <a:t>PyTorch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554BBCE-12B3-1110-EB9F-23108E606B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Previous Approach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Used `</a:t>
            </a:r>
            <a:r>
              <a:rPr lang="en-US" altLang="zh-TW" dirty="0" err="1"/>
              <a:t>torch.nn</a:t>
            </a:r>
            <a:r>
              <a:rPr lang="en-US" altLang="zh-TW" dirty="0"/>
              <a:t>` with two linear hidden layers.  </a:t>
            </a:r>
          </a:p>
          <a:p>
            <a:pPr lvl="1"/>
            <a:r>
              <a:rPr lang="en-US" altLang="zh-TW" dirty="0"/>
              <a:t>Achieved </a:t>
            </a:r>
            <a:r>
              <a:rPr lang="en-US" altLang="zh-TW" b="1" dirty="0"/>
              <a:t>95.6% accuracy </a:t>
            </a:r>
            <a:r>
              <a:rPr lang="en-US" altLang="zh-TW" dirty="0"/>
              <a:t>on handwritten digit recognition.  </a:t>
            </a:r>
          </a:p>
          <a:p>
            <a:r>
              <a:rPr lang="en-US" altLang="zh-TW" b="1" dirty="0"/>
              <a:t>New Objective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Implement a </a:t>
            </a:r>
            <a:r>
              <a:rPr lang="en-US" altLang="zh-TW" b="1" dirty="0"/>
              <a:t>CNN</a:t>
            </a:r>
            <a:r>
              <a:rPr lang="en-US" altLang="zh-TW" dirty="0"/>
              <a:t> for potentially improved performance.  </a:t>
            </a:r>
          </a:p>
          <a:p>
            <a:r>
              <a:rPr lang="en-US" altLang="zh-TW" b="1" dirty="0"/>
              <a:t>Importance of Accuracy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Fully connected layers worked well, but </a:t>
            </a:r>
            <a:r>
              <a:rPr lang="en-US" altLang="zh-TW" b="1" dirty="0"/>
              <a:t>minor errors </a:t>
            </a:r>
            <a:r>
              <a:rPr lang="en-US" altLang="zh-TW" dirty="0"/>
              <a:t>can be costly in real-world tasks (e.g., reading bank account numbers).  </a:t>
            </a:r>
          </a:p>
          <a:p>
            <a:pPr lvl="1"/>
            <a:r>
              <a:rPr lang="en-US" altLang="zh-TW" dirty="0"/>
              <a:t>Goal is to </a:t>
            </a:r>
            <a:r>
              <a:rPr lang="en-US" altLang="zh-TW" b="1" dirty="0"/>
              <a:t>reduce error rates </a:t>
            </a:r>
            <a:r>
              <a:rPr lang="en-US" altLang="zh-TW" dirty="0"/>
              <a:t>further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629267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D0B19C3-DC64-DE19-63E9-468113461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The multilayer CNN architecture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0A8EA21D-931C-0765-A4F0-1D5747085A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23908" y="1825625"/>
            <a:ext cx="6544183" cy="4351338"/>
          </a:xfrm>
        </p:spPr>
      </p:pic>
    </p:spTree>
    <p:extLst>
      <p:ext uri="{BB962C8B-B14F-4D97-AF65-F5344CB8AC3E}">
        <p14:creationId xmlns:p14="http://schemas.microsoft.com/office/powerpoint/2010/main" val="32601819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80E52E7-33A4-FB0A-A3D2-C770E81F0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Loading and preprocessing the data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DA406C5-8311-A2A6-7B10-11233192DC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altLang="zh-TW" sz="56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torch</a:t>
            </a:r>
          </a:p>
          <a:p>
            <a:pPr marL="0" indent="0">
              <a:buNone/>
            </a:pPr>
            <a:r>
              <a:rPr lang="en-US" altLang="zh-TW" sz="56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torchvision</a:t>
            </a:r>
            <a:endParaRPr lang="en-US" altLang="zh-TW" sz="56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56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from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torchvision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56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transforms</a:t>
            </a:r>
          </a:p>
          <a:p>
            <a:pPr marL="0" indent="0">
              <a:buNone/>
            </a:pP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image_path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56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'./'</a:t>
            </a:r>
            <a:endParaRPr lang="en-US" altLang="zh-TW" sz="56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transform = 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transforms.Compose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([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transforms.ToTensor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()])</a:t>
            </a:r>
          </a:p>
          <a:p>
            <a:pPr marL="0" indent="0">
              <a:buNone/>
            </a:pP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mnist_dataset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torchvision.datasets.MNIST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(root=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image_path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train=</a:t>
            </a:r>
            <a:r>
              <a:rPr lang="en-US" altLang="zh-TW" sz="56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True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transform=transform, download=</a:t>
            </a:r>
            <a:r>
              <a:rPr lang="en-US" altLang="zh-TW" sz="56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True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56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from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torch.utils.data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56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Subset</a:t>
            </a:r>
          </a:p>
          <a:p>
            <a:pPr marL="0" indent="0">
              <a:buNone/>
            </a:pP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mnist_valid_dataset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Subset(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mnist_dataset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torch.arange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56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10000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))</a:t>
            </a:r>
          </a:p>
          <a:p>
            <a:pPr marL="0" indent="0">
              <a:buNone/>
            </a:pP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mnist_train_dataset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Subset(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mnist_dataset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torch.arange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56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10000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5600" b="0" dirty="0" err="1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len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mnist_dataset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)))</a:t>
            </a:r>
          </a:p>
          <a:p>
            <a:pPr marL="0" indent="0">
              <a:buNone/>
            </a:pP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mnist_test_dataset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torchvision.datasets.MNIST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(root=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image_path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train=</a:t>
            </a:r>
            <a:r>
              <a:rPr lang="en-US" altLang="zh-TW" sz="56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False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transform=transform, download=</a:t>
            </a:r>
            <a:r>
              <a:rPr lang="en-US" altLang="zh-TW" sz="56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False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56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from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torch.utils.data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56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DataLoader</a:t>
            </a:r>
            <a:endParaRPr lang="en-US" altLang="zh-TW" sz="56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batch_size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56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64</a:t>
            </a:r>
            <a:endParaRPr lang="en-US" altLang="zh-TW" sz="56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torch.manual_seed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56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train_dl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DataLoader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mnist_train_dataset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batch_size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shuffle=</a:t>
            </a:r>
            <a:r>
              <a:rPr lang="en-US" altLang="zh-TW" sz="56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True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valid_dl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DataLoader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mnist_valid_dataset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batch_size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shuffle=</a:t>
            </a:r>
            <a:r>
              <a:rPr lang="en-US" altLang="zh-TW" sz="56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False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893057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B6F2549-80B2-B39E-2C9B-DDB0271F2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Implementing a CNN using the </a:t>
            </a:r>
            <a:r>
              <a:rPr lang="en-US" altLang="zh-TW" dirty="0" err="1"/>
              <a:t>torch.nn</a:t>
            </a:r>
            <a:r>
              <a:rPr lang="en-US" altLang="zh-TW" dirty="0"/>
              <a:t> module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5D86D7-1F28-E5C4-2313-8796001FE5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Implementation Approach</a:t>
            </a:r>
            <a:r>
              <a:rPr lang="en-US" altLang="zh-TW" dirty="0"/>
              <a:t>: CNNs are built using `</a:t>
            </a:r>
            <a:r>
              <a:rPr lang="en-US" altLang="zh-TW" dirty="0" err="1"/>
              <a:t>torch.nn.Sequential</a:t>
            </a:r>
            <a:r>
              <a:rPr lang="en-US" altLang="zh-TW" dirty="0"/>
              <a:t>` to stack multiple layers efficiently.  </a:t>
            </a:r>
          </a:p>
          <a:p>
            <a:r>
              <a:rPr lang="en-US" altLang="zh-TW" b="1" dirty="0"/>
              <a:t>Core Layer Components in</a:t>
            </a:r>
            <a:r>
              <a:rPr lang="en-US" altLang="zh-TW" dirty="0"/>
              <a:t> `</a:t>
            </a:r>
            <a:r>
              <a:rPr lang="en-US" altLang="zh-TW" dirty="0" err="1"/>
              <a:t>torch.nn</a:t>
            </a:r>
            <a:r>
              <a:rPr lang="en-US" altLang="zh-TW" dirty="0"/>
              <a:t>`:</a:t>
            </a:r>
          </a:p>
          <a:p>
            <a:pPr lvl="1"/>
            <a:r>
              <a:rPr lang="en-US" altLang="zh-TW" dirty="0"/>
              <a:t>`nn.Conv2d` – 2D convolutional layer for feature extraction.  </a:t>
            </a:r>
          </a:p>
          <a:p>
            <a:pPr lvl="1"/>
            <a:r>
              <a:rPr lang="en-US" altLang="zh-TW" dirty="0"/>
              <a:t>`nn.MaxPool2d` / `nn.AvgPool2d` – Subsampling layers (max-pooling and average-pooling) for reducing spatial dimensions.  </a:t>
            </a:r>
          </a:p>
          <a:p>
            <a:pPr lvl="1"/>
            <a:r>
              <a:rPr lang="en-US" altLang="zh-TW" dirty="0"/>
              <a:t>`</a:t>
            </a:r>
            <a:r>
              <a:rPr lang="en-US" altLang="zh-TW" dirty="0" err="1"/>
              <a:t>nn.Dropout</a:t>
            </a:r>
            <a:r>
              <a:rPr lang="en-US" altLang="zh-TW" dirty="0"/>
              <a:t>` – Regularization layer to prevent overfitting.  </a:t>
            </a:r>
          </a:p>
          <a:p>
            <a:pPr lvl="1"/>
            <a:r>
              <a:rPr lang="en-US" altLang="zh-TW" b="1" dirty="0"/>
              <a:t>Fully connected layers</a:t>
            </a:r>
            <a:r>
              <a:rPr lang="en-US" altLang="zh-TW" dirty="0"/>
              <a:t> – Typically implemented via `</a:t>
            </a:r>
            <a:r>
              <a:rPr lang="en-US" altLang="zh-TW" dirty="0" err="1"/>
              <a:t>torch.nn.Linear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1246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2CE040F-67DD-9910-C496-6699F0BD0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Configuring CNN layers in </a:t>
            </a:r>
            <a:r>
              <a:rPr lang="en-US" altLang="zh-TW" i="1" dirty="0" err="1"/>
              <a:t>PyTorch</a:t>
            </a:r>
            <a:endParaRPr lang="zh-TW" altLang="en-US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2025757-7DCF-76D2-579C-D4FC044443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Constructing a</a:t>
            </a:r>
            <a:r>
              <a:rPr lang="en-US" altLang="zh-TW" dirty="0"/>
              <a:t> `Conv2d` </a:t>
            </a:r>
            <a:r>
              <a:rPr lang="en-US" altLang="zh-TW" b="1" dirty="0"/>
              <a:t>Layer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Specify </a:t>
            </a:r>
            <a:r>
              <a:rPr lang="en-US" altLang="zh-TW" b="1" dirty="0"/>
              <a:t>number of output channels </a:t>
            </a:r>
            <a:r>
              <a:rPr lang="en-US" altLang="zh-TW" dirty="0"/>
              <a:t>(feature maps/filters).  </a:t>
            </a:r>
          </a:p>
          <a:p>
            <a:pPr lvl="1"/>
            <a:r>
              <a:rPr lang="en-US" altLang="zh-TW" dirty="0"/>
              <a:t>Define </a:t>
            </a:r>
            <a:r>
              <a:rPr lang="en-US" altLang="zh-TW" b="1" dirty="0"/>
              <a:t>kernel size</a:t>
            </a:r>
            <a:r>
              <a:rPr lang="en-US" altLang="zh-TW" dirty="0"/>
              <a:t>, controlling receptive field.  </a:t>
            </a:r>
          </a:p>
          <a:p>
            <a:pPr lvl="1"/>
            <a:r>
              <a:rPr lang="en-US" altLang="zh-TW" dirty="0"/>
              <a:t>Configure </a:t>
            </a:r>
            <a:r>
              <a:rPr lang="en-US" altLang="zh-TW" b="1" dirty="0"/>
              <a:t>stride</a:t>
            </a:r>
            <a:r>
              <a:rPr lang="en-US" altLang="zh-TW" dirty="0"/>
              <a:t> (default `1x1`) and </a:t>
            </a:r>
            <a:r>
              <a:rPr lang="en-US" altLang="zh-TW" b="1" dirty="0"/>
              <a:t>padding</a:t>
            </a:r>
            <a:r>
              <a:rPr lang="en-US" altLang="zh-TW" dirty="0"/>
              <a:t> for spatial alignment.  </a:t>
            </a:r>
          </a:p>
          <a:p>
            <a:pPr lvl="1"/>
            <a:r>
              <a:rPr lang="en-US" altLang="zh-TW" dirty="0"/>
              <a:t>Additional parameters available in </a:t>
            </a:r>
            <a:r>
              <a:rPr lang="en-US" altLang="zh-TW" dirty="0" err="1"/>
              <a:t>PyTorch</a:t>
            </a:r>
            <a:r>
              <a:rPr lang="en-US" altLang="zh-TW" dirty="0"/>
              <a:t> docs: [Conv2d](https://pytorch.org/docs/stable/generated/torch.nn.Conv2d.html).  </a:t>
            </a:r>
          </a:p>
          <a:p>
            <a:r>
              <a:rPr lang="en-US" altLang="zh-TW" b="1" dirty="0"/>
              <a:t>Data Format Considerations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CNNs in </a:t>
            </a:r>
            <a:r>
              <a:rPr lang="en-US" altLang="zh-TW" dirty="0" err="1"/>
              <a:t>PyTorch</a:t>
            </a:r>
            <a:r>
              <a:rPr lang="en-US" altLang="zh-TW" dirty="0"/>
              <a:t> assume </a:t>
            </a:r>
            <a:r>
              <a:rPr lang="en-US" altLang="zh-TW" b="1" dirty="0"/>
              <a:t>NCHW format </a:t>
            </a:r>
            <a:r>
              <a:rPr lang="en-US" altLang="zh-TW" dirty="0"/>
              <a:t>(Batch, Channels, Height, Width).  </a:t>
            </a:r>
          </a:p>
          <a:p>
            <a:pPr lvl="1"/>
            <a:r>
              <a:rPr lang="en-US" altLang="zh-TW" dirty="0"/>
              <a:t>TensorFlow uses </a:t>
            </a:r>
            <a:r>
              <a:rPr lang="en-US" altLang="zh-TW" b="1" dirty="0"/>
              <a:t>NHWC format </a:t>
            </a:r>
            <a:r>
              <a:rPr lang="en-US" altLang="zh-TW" dirty="0"/>
              <a:t>(Batch, Height, Width, Channels).  </a:t>
            </a:r>
          </a:p>
          <a:p>
            <a:pPr lvl="1"/>
            <a:r>
              <a:rPr lang="en-US" altLang="zh-TW" dirty="0"/>
              <a:t>If channels are last, swap axes to match </a:t>
            </a:r>
            <a:r>
              <a:rPr lang="en-US" altLang="zh-TW" dirty="0" err="1"/>
              <a:t>PyTorch’s</a:t>
            </a:r>
            <a:r>
              <a:rPr lang="en-US" altLang="zh-TW" dirty="0"/>
              <a:t> expected format.  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282626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7A5180F-82E6-0315-7F6D-5C5EDB63D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6BC35BF-6ED6-9AEC-021B-98EF89518A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Pooling Layers for Subsampling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`nn.MaxPool2d` – Retains max values within the kernel window.  </a:t>
            </a:r>
          </a:p>
          <a:p>
            <a:pPr lvl="1"/>
            <a:r>
              <a:rPr lang="en-US" altLang="zh-TW" dirty="0"/>
              <a:t>`nn.AvgPool2d` – Computes average values within the kernel window.  </a:t>
            </a:r>
          </a:p>
          <a:p>
            <a:pPr lvl="1"/>
            <a:r>
              <a:rPr lang="en-US" altLang="zh-TW" b="1" dirty="0"/>
              <a:t>Kernel size &amp; stride</a:t>
            </a:r>
            <a:r>
              <a:rPr lang="en-US" altLang="zh-TW" dirty="0"/>
              <a:t> determine feature map reduction.  </a:t>
            </a:r>
          </a:p>
          <a:p>
            <a:r>
              <a:rPr lang="en-US" altLang="zh-TW" b="1" dirty="0"/>
              <a:t>Dropout for Regularization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Constructed via `</a:t>
            </a:r>
            <a:r>
              <a:rPr lang="en-US" altLang="zh-TW" dirty="0" err="1"/>
              <a:t>nn.Dropout</a:t>
            </a:r>
            <a:r>
              <a:rPr lang="en-US" altLang="zh-TW" dirty="0"/>
              <a:t>(</a:t>
            </a:r>
            <a:r>
              <a:rPr lang="en-US" altLang="zh-TW" dirty="0" err="1"/>
              <a:t>pdrop</a:t>
            </a:r>
            <a:r>
              <a:rPr lang="en-US" altLang="zh-TW" dirty="0"/>
              <a:t>)`, where `</a:t>
            </a:r>
            <a:r>
              <a:rPr lang="en-US" altLang="zh-TW" dirty="0" err="1"/>
              <a:t>pdrop</a:t>
            </a:r>
            <a:r>
              <a:rPr lang="en-US" altLang="zh-TW" dirty="0"/>
              <a:t>` is dropout probability.  </a:t>
            </a:r>
          </a:p>
          <a:p>
            <a:pPr lvl="1"/>
            <a:r>
              <a:rPr lang="en-US" altLang="zh-TW" dirty="0"/>
              <a:t>Behavior controlled using `</a:t>
            </a:r>
            <a:r>
              <a:rPr lang="en-US" altLang="zh-TW" dirty="0" err="1"/>
              <a:t>model.train</a:t>
            </a:r>
            <a:r>
              <a:rPr lang="en-US" altLang="zh-TW" dirty="0"/>
              <a:t>()` (active during training) and `</a:t>
            </a:r>
            <a:r>
              <a:rPr lang="en-US" altLang="zh-TW" dirty="0" err="1"/>
              <a:t>model.eval</a:t>
            </a:r>
            <a:r>
              <a:rPr lang="en-US" altLang="zh-TW" dirty="0"/>
              <a:t>()` (inactive during inference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334094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6E9E1A6-26E8-ECFB-C28A-3650EC5BB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Constructing a CNN in </a:t>
            </a:r>
            <a:r>
              <a:rPr lang="en-US" altLang="zh-TW" i="1" dirty="0" err="1"/>
              <a:t>PyTorch</a:t>
            </a:r>
            <a:endParaRPr lang="zh-TW" altLang="en-US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B4E8DE0-CD24-0BBA-6E0D-C8773CFE6F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MNIST.ipynb</a:t>
            </a:r>
            <a:endParaRPr lang="en-US" altLang="zh-TW" dirty="0"/>
          </a:p>
          <a:p>
            <a:r>
              <a:rPr lang="en-US" altLang="zh-TW" dirty="0"/>
              <a:t>Mnist.py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02877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6A086FD-7000-0A52-CDE8-70C472292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Summary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31788AC-003C-9962-BAED-B4C3580198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CNN Fundamentals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Explored </a:t>
            </a:r>
            <a:r>
              <a:rPr lang="en-US" altLang="zh-TW" b="1" dirty="0"/>
              <a:t>1D and 2D convolution operations</a:t>
            </a:r>
            <a:r>
              <a:rPr lang="en-US" altLang="zh-TW" dirty="0"/>
              <a:t>.  </a:t>
            </a:r>
          </a:p>
          <a:p>
            <a:pPr lvl="1"/>
            <a:r>
              <a:rPr lang="en-US" altLang="zh-TW" dirty="0"/>
              <a:t>Examined </a:t>
            </a:r>
            <a:r>
              <a:rPr lang="en-US" altLang="zh-TW" b="1" dirty="0"/>
              <a:t>pooling layers</a:t>
            </a:r>
            <a:r>
              <a:rPr lang="en-US" altLang="zh-TW" dirty="0"/>
              <a:t>, focusing on </a:t>
            </a:r>
            <a:r>
              <a:rPr lang="en-US" altLang="zh-TW" b="1" dirty="0"/>
              <a:t>max-pooling </a:t>
            </a:r>
            <a:r>
              <a:rPr lang="en-US" altLang="zh-TW" dirty="0"/>
              <a:t>and </a:t>
            </a:r>
            <a:r>
              <a:rPr lang="en-US" altLang="zh-TW" b="1" dirty="0"/>
              <a:t>average-pooling</a:t>
            </a:r>
            <a:r>
              <a:rPr lang="en-US" altLang="zh-TW" dirty="0"/>
              <a:t>.  </a:t>
            </a:r>
          </a:p>
          <a:p>
            <a:r>
              <a:rPr lang="en-US" altLang="zh-TW" b="1" dirty="0"/>
              <a:t>Implementation in </a:t>
            </a:r>
            <a:r>
              <a:rPr lang="en-US" altLang="zh-TW" b="1" dirty="0" err="1"/>
              <a:t>PyTorch</a:t>
            </a:r>
            <a:r>
              <a:rPr lang="en-US" altLang="zh-TW" b="1" dirty="0"/>
              <a:t> </a:t>
            </a:r>
            <a:r>
              <a:rPr lang="en-US" altLang="zh-TW" dirty="0"/>
              <a:t>(`</a:t>
            </a:r>
            <a:r>
              <a:rPr lang="en-US" altLang="zh-TW" dirty="0" err="1"/>
              <a:t>torch.nn</a:t>
            </a:r>
            <a:r>
              <a:rPr lang="en-US" altLang="zh-TW" dirty="0"/>
              <a:t>`)</a:t>
            </a:r>
          </a:p>
          <a:p>
            <a:pPr lvl="1"/>
            <a:r>
              <a:rPr lang="en-US" altLang="zh-TW" dirty="0"/>
              <a:t>Built </a:t>
            </a:r>
            <a:r>
              <a:rPr lang="en-US" altLang="zh-TW" b="1" dirty="0"/>
              <a:t>deep CNNs</a:t>
            </a:r>
            <a:r>
              <a:rPr lang="en-US" altLang="zh-TW" dirty="0"/>
              <a:t> for handwritten digit classification (MNIST).  </a:t>
            </a:r>
          </a:p>
        </p:txBody>
      </p:sp>
    </p:spTree>
    <p:extLst>
      <p:ext uri="{BB962C8B-B14F-4D97-AF65-F5344CB8AC3E}">
        <p14:creationId xmlns:p14="http://schemas.microsoft.com/office/powerpoint/2010/main" val="1108837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6D6152C-7EC4-C034-DA01-A8F0AD8CB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Understanding CNNs and feature hierarchies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BEA61FE-D1AC-B8ED-CB96-238F47B96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Feature Extraction in ML:</a:t>
            </a:r>
            <a:r>
              <a:rPr lang="en-US" altLang="zh-TW" dirty="0"/>
              <a:t> Traditional models rely on manually selected or computed features.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CNNs as Feature Extractors: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Early layers capture </a:t>
            </a:r>
            <a:r>
              <a:rPr lang="en-US" altLang="zh-TW" b="1" dirty="0"/>
              <a:t>low-level features</a:t>
            </a:r>
            <a:r>
              <a:rPr lang="en-US" altLang="zh-TW" dirty="0"/>
              <a:t> (e.g., edges, blobs).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Later layers (often fully connected) use extracted features for classification or regression.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Feature Hierarchy in Deep CNNs: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Layer-wise processing:</a:t>
            </a:r>
            <a:r>
              <a:rPr lang="en-US" altLang="zh-TW" dirty="0"/>
              <a:t> Combines low-level features to form more complex patterns.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Example: In image processing, initial layers identify basic edges, while deeper layers detect intricate shapes like object contours.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49029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F77572D-0BDA-E5E0-BBF3-FE89B7198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0E3BF186-A542-56A6-C284-B307E33E99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0940" y="1981712"/>
            <a:ext cx="9450119" cy="4039164"/>
          </a:xfrm>
        </p:spPr>
      </p:pic>
    </p:spTree>
    <p:extLst>
      <p:ext uri="{BB962C8B-B14F-4D97-AF65-F5344CB8AC3E}">
        <p14:creationId xmlns:p14="http://schemas.microsoft.com/office/powerpoint/2010/main" val="1650441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F82E710-E4ED-B4AF-8213-054A397E6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974D9A0-16B4-4F7A-EA22-C5EB1FF99F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Local Receptive Field:</a:t>
            </a:r>
            <a:r>
              <a:rPr lang="en-US" altLang="zh-TW" dirty="0"/>
              <a:t> Each feature map element is connected to a small patch of pixels rather than the entire image.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Advantages of CNNs: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Sparse connectivity:</a:t>
            </a:r>
            <a:r>
              <a:rPr lang="en-US" altLang="zh-TW" dirty="0"/>
              <a:t> Unlike MLPs, CNNs focus only on local pixel neighborhoods.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Parameter sharing:</a:t>
            </a:r>
            <a:r>
              <a:rPr lang="en-US" altLang="zh-TW" dirty="0"/>
              <a:t> The same weights are used across different patches, reducing model complexity.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Impact of Convolution Layers: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Dramatically reduces the number of network parameters.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Improves feature extraction by leveraging spatial relationships in images.</a:t>
            </a:r>
          </a:p>
          <a:p>
            <a:pPr>
              <a:buFont typeface="Arial" panose="020B0604020202020204" pitchFamily="34" charset="0"/>
              <a:buChar char="•"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30692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D03275F-367D-79F2-EB8F-0BC018404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1923E54-ADB8-B0C8-4F48-9FA1C7BC70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Typical CNN Architecture: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Consists of multiple convolution and subsampling (pooling) layers.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Ends with fully connected layers resembling an MLP.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Pooling Layers: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Do </a:t>
            </a:r>
            <a:r>
              <a:rPr lang="en-US" altLang="zh-TW" b="1" dirty="0"/>
              <a:t>not</a:t>
            </a:r>
            <a:r>
              <a:rPr lang="en-US" altLang="zh-TW" dirty="0"/>
              <a:t> contain learnable parameters (no weights or biases).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Improve spatial invariance and feature representation.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Upcoming Topics: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1D convolution for sequence data (e.g., text processing).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2D convolution, commonly used in image classification.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73223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43F254A-BC80-2D1A-8CB3-424894C2D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Performing discrete convolutions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21B6AED-8461-9D0A-C501-3CDB8A055F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Discrete Convolution:</a:t>
            </a:r>
            <a:r>
              <a:rPr lang="en-US" altLang="zh-TW" dirty="0"/>
              <a:t> A core operation in CNNs, essential for feature extraction.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Objective:</a:t>
            </a:r>
            <a:r>
              <a:rPr lang="en-US" altLang="zh-TW" dirty="0"/>
              <a:t> Understanding the mathematical definition and basic algorithms for computing convolutions.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Scope:</a:t>
            </a:r>
            <a:r>
              <a:rPr lang="en-US" altLang="zh-TW" dirty="0"/>
              <a:t> Covers convolutions on 1D tensors (vectors) and 2D tensors (matrices).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Efficiency Consideration:</a:t>
            </a:r>
            <a:r>
              <a:rPr lang="en-US" altLang="zh-TW" dirty="0"/>
              <a:t> While this section explains fundamental concepts, optimized implementations (like </a:t>
            </a:r>
            <a:r>
              <a:rPr lang="en-US" altLang="zh-TW" dirty="0" err="1"/>
              <a:t>PyTorch’s</a:t>
            </a:r>
            <a:r>
              <a:rPr lang="en-US" altLang="zh-TW" dirty="0"/>
              <a:t> built-in functions) are preferred for practical use.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21076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B85FA20-54DA-879B-2899-49453F6A6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Discrete convolutions in one dimension</a:t>
            </a:r>
            <a:endParaRPr lang="zh-TW" altLang="en-US" i="1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6F80BDAB-3BB6-C694-ECAF-06FC266A36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92822"/>
            <a:ext cx="10515600" cy="3216943"/>
          </a:xfrm>
        </p:spPr>
      </p:pic>
    </p:spTree>
    <p:extLst>
      <p:ext uri="{BB962C8B-B14F-4D97-AF65-F5344CB8AC3E}">
        <p14:creationId xmlns:p14="http://schemas.microsoft.com/office/powerpoint/2010/main" val="3436290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1793</Words>
  <Application>Microsoft Office PowerPoint</Application>
  <PresentationFormat>寬螢幕</PresentationFormat>
  <Paragraphs>166</Paragraphs>
  <Slides>39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39</vt:i4>
      </vt:variant>
    </vt:vector>
  </HeadingPairs>
  <TitlesOfParts>
    <vt:vector size="46" baseType="lpstr">
      <vt:lpstr>標楷體</vt:lpstr>
      <vt:lpstr>Arial</vt:lpstr>
      <vt:lpstr>Book Antiqua</vt:lpstr>
      <vt:lpstr>Calibri</vt:lpstr>
      <vt:lpstr>Calibri Light</vt:lpstr>
      <vt:lpstr>Courier New</vt:lpstr>
      <vt:lpstr>Office 佈景主題</vt:lpstr>
      <vt:lpstr>生成式AI技術與數位行銷人才養成班 機器學習與深度學習概論</vt:lpstr>
      <vt:lpstr>Chapter 14: Classifying Images with Deep Convolutional Neural Networks</vt:lpstr>
      <vt:lpstr>The building blocks of CNNs</vt:lpstr>
      <vt:lpstr>Understanding CNNs and feature hierarchies</vt:lpstr>
      <vt:lpstr>PowerPoint 簡報</vt:lpstr>
      <vt:lpstr>PowerPoint 簡報</vt:lpstr>
      <vt:lpstr>PowerPoint 簡報</vt:lpstr>
      <vt:lpstr>Performing discrete convolutions</vt:lpstr>
      <vt:lpstr>Discrete convolutions in one dimension</vt:lpstr>
      <vt:lpstr>PowerPoint 簡報</vt:lpstr>
      <vt:lpstr>PowerPoint 簡報</vt:lpstr>
      <vt:lpstr>Padding inputs to control the size of the output feature maps</vt:lpstr>
      <vt:lpstr>Determining the size of the convolution output</vt:lpstr>
      <vt:lpstr>PowerPoint 簡報</vt:lpstr>
      <vt:lpstr>Performing a discrete convolution in 2D</vt:lpstr>
      <vt:lpstr>PowerPoint 簡報</vt:lpstr>
      <vt:lpstr>PowerPoint 簡報</vt:lpstr>
      <vt:lpstr>PowerPoint 簡報</vt:lpstr>
      <vt:lpstr>PowerPoint 簡報</vt:lpstr>
      <vt:lpstr>Subsampling layers</vt:lpstr>
      <vt:lpstr>Putting everything together – implementing a CNN</vt:lpstr>
      <vt:lpstr>Working with multiple input or color channels</vt:lpstr>
      <vt:lpstr>PowerPoint 簡報</vt:lpstr>
      <vt:lpstr>PowerPoint 簡報</vt:lpstr>
      <vt:lpstr>PowerPoint 簡報</vt:lpstr>
      <vt:lpstr>Regularizing an NN with L2 regularization and dropout</vt:lpstr>
      <vt:lpstr>PowerPoint 簡報</vt:lpstr>
      <vt:lpstr>PowerPoint 簡報</vt:lpstr>
      <vt:lpstr>PowerPoint 簡報</vt:lpstr>
      <vt:lpstr>Loss functions for classification</vt:lpstr>
      <vt:lpstr>PowerPoint 簡報</vt:lpstr>
      <vt:lpstr>Implementing a deep CNN using PyTorch</vt:lpstr>
      <vt:lpstr>The multilayer CNN architecture</vt:lpstr>
      <vt:lpstr>Loading and preprocessing the data</vt:lpstr>
      <vt:lpstr>Implementing a CNN using the torch.nn module</vt:lpstr>
      <vt:lpstr>Configuring CNN layers in PyTorch</vt:lpstr>
      <vt:lpstr>PowerPoint 簡報</vt:lpstr>
      <vt:lpstr>Constructing a CNN in PyTorch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謝欽旭</dc:creator>
  <cp:lastModifiedBy>謝欽旭</cp:lastModifiedBy>
  <cp:revision>65</cp:revision>
  <dcterms:created xsi:type="dcterms:W3CDTF">2025-05-23T12:34:05Z</dcterms:created>
  <dcterms:modified xsi:type="dcterms:W3CDTF">2025-05-29T09:04:24Z</dcterms:modified>
</cp:coreProperties>
</file>